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69"/>
  </p:notesMasterIdLst>
  <p:handoutMasterIdLst>
    <p:handoutMasterId r:id="rId70"/>
  </p:handout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75" r:id="rId36"/>
    <p:sldId id="276" r:id="rId37"/>
    <p:sldId id="269" r:id="rId38"/>
    <p:sldId id="270" r:id="rId39"/>
    <p:sldId id="271" r:id="rId40"/>
    <p:sldId id="272" r:id="rId41"/>
    <p:sldId id="274" r:id="rId42"/>
    <p:sldId id="273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10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31" autoAdjust="0"/>
    <p:restoredTop sz="94660"/>
  </p:normalViewPr>
  <p:slideViewPr>
    <p:cSldViewPr>
      <p:cViewPr varScale="1">
        <p:scale>
          <a:sx n="105" d="100"/>
          <a:sy n="105" d="100"/>
        </p:scale>
        <p:origin x="102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09A6B-E15A-454E-ABDC-84D4D090943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10E6-60CE-450A-A580-B30BC67F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64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3D123-9F30-4669-A71C-7A8DD5A5E5E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32F36-E6F8-4F1E-BB5C-4DCE891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6E018-BE68-462D-A4AE-C656966B4E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4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207992-6BD4-4DED-868D-76BCA6BA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EF6249-36F7-4C1E-BE2E-4A7E0D2E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8B40DF-2B5F-4899-8829-B5417B0C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ED590-E969-4DDC-9133-F7F8678494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81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331E9A2-45C3-4596-B77E-596CB565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FF4131-8F1B-4AD2-8F28-41175EB0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39E045-4EF9-4B4B-8B40-B3755A02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8922-811C-4906-ACD5-2D4B2CAB6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95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9131362-C076-427F-AEC9-9780AB99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C1F6DC-6FB5-4250-A49C-9367C929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6EB35-AFD6-4566-8574-25E329223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CDE83-051D-4139-BE27-64E9B386E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18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4CD784-F626-4EE4-A5F0-E0540FB3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B23A3-B1C5-4503-8BE5-3B179BF7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D06BFF-C3F7-4E5B-97F8-42731C15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8987-7714-416A-8BF5-71E1F60E1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27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3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84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39C68041-47EA-41FB-8335-88B9E400681A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D6E9B022-1E47-46A4-9352-A88B3CC9F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counselor.com/2009_11_01_archive.html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Rockwell Extra Bold" pitchFamily="18" charset="0"/>
              </a:rPr>
              <a:t>Terminology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dirty="0">
                <a:latin typeface="Rockwell" pitchFamily="18" charset="0"/>
              </a:rPr>
              <a:t>Brief, huge recap </a:t>
            </a:r>
            <a:r>
              <a:rPr lang="en-US" sz="4800" dirty="0">
                <a:latin typeface="Rockwell" pitchFamily="18" charset="0"/>
                <a:sym typeface="Wingdings" panose="05000000000000000000" pitchFamily="2" charset="2"/>
              </a:rPr>
              <a:t></a:t>
            </a:r>
            <a:endParaRPr lang="en-US" sz="4800" dirty="0">
              <a:latin typeface="Rockwell" pitchFamily="18" charset="0"/>
            </a:endParaRPr>
          </a:p>
          <a:p>
            <a:endParaRPr lang="en-US" sz="2000" dirty="0">
              <a:latin typeface="Rockwell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EE8C3-A384-4A24-8265-1AD20B238BA6}" type="datetime1">
              <a:rPr lang="en-US" sz="1400" smtClean="0"/>
              <a:t>8/8/2023</a:t>
            </a:fld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90600" y="2487168"/>
            <a:ext cx="3810000" cy="34472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Anterior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Toward the front of the body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The knee cap is ANTERIOR to the knee joint.</a:t>
            </a:r>
          </a:p>
        </p:txBody>
      </p:sp>
      <p:pic>
        <p:nvPicPr>
          <p:cNvPr id="8" name="Content Placeholder 7" descr="anatomical position-skelet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59574" y="2487613"/>
            <a:ext cx="1507827" cy="3446462"/>
          </a:xfr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357127" y="4876800"/>
            <a:ext cx="1632193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0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4080934" cy="344728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Posterior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Toward the back of the body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The shoulder blade is POSTERIOR to the rib cage.</a:t>
            </a:r>
          </a:p>
        </p:txBody>
      </p:sp>
      <p:pic>
        <p:nvPicPr>
          <p:cNvPr id="6" name="Content Placeholder 5" descr="Skeleton Posterior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91200" y="2871654"/>
            <a:ext cx="1447800" cy="3147391"/>
          </a:xfr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810000" y="3581400"/>
            <a:ext cx="2362200" cy="1371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8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Inferior</a:t>
            </a:r>
          </a:p>
          <a:p>
            <a:pPr lvl="1"/>
            <a:r>
              <a:rPr lang="en-US" sz="3200" dirty="0">
                <a:latin typeface="Rockwell" pitchFamily="18" charset="0"/>
              </a:rPr>
              <a:t>Situated below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r>
              <a:rPr lang="en-US" sz="3400" dirty="0">
                <a:latin typeface="Rockwell" pitchFamily="18" charset="0"/>
              </a:rPr>
              <a:t>The ankle is INFERIOR to the hip.</a:t>
            </a:r>
          </a:p>
        </p:txBody>
      </p:sp>
      <p:pic>
        <p:nvPicPr>
          <p:cNvPr id="8" name="Content Placeholder 7" descr="Anatomical Posi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0" y="2461452"/>
            <a:ext cx="3566924" cy="3665027"/>
          </a:xfrm>
        </p:spPr>
      </p:pic>
      <p:sp>
        <p:nvSpPr>
          <p:cNvPr id="6" name="Down Arrow 5"/>
          <p:cNvSpPr/>
          <p:nvPr/>
        </p:nvSpPr>
        <p:spPr>
          <a:xfrm>
            <a:off x="7010400" y="4495800"/>
            <a:ext cx="304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Medial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 the middle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r>
              <a:rPr lang="en-US" sz="3400" dirty="0">
                <a:latin typeface="Rockwell" pitchFamily="18" charset="0"/>
              </a:rPr>
              <a:t>The pinky finger is MEDIAL to the thumb.</a:t>
            </a:r>
          </a:p>
          <a:p>
            <a:pPr>
              <a:buNone/>
            </a:pPr>
            <a:endParaRPr lang="en-US" sz="3400" dirty="0">
              <a:latin typeface="Rockwell" pitchFamily="18" charset="0"/>
            </a:endParaRPr>
          </a:p>
          <a:p>
            <a:r>
              <a:rPr lang="en-US" sz="2400" dirty="0">
                <a:latin typeface="Rockwell" pitchFamily="18" charset="0"/>
              </a:rPr>
              <a:t>*You must be in anatomical position!</a:t>
            </a:r>
          </a:p>
        </p:txBody>
      </p:sp>
      <p:pic>
        <p:nvPicPr>
          <p:cNvPr id="8" name="Content Placeholder 7" descr="Anatomical Posi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2428878"/>
            <a:ext cx="3643124" cy="3743322"/>
          </a:xfrm>
        </p:spPr>
      </p:pic>
      <p:cxnSp>
        <p:nvCxnSpPr>
          <p:cNvPr id="9" name="Straight Connector 8"/>
          <p:cNvCxnSpPr>
            <a:stCxn id="8" idx="0"/>
            <a:endCxn id="8" idx="2"/>
          </p:cNvCxnSpPr>
          <p:nvPr/>
        </p:nvCxnSpPr>
        <p:spPr>
          <a:xfrm>
            <a:off x="6317362" y="2428878"/>
            <a:ext cx="0" cy="37433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Left Arrow 9"/>
          <p:cNvSpPr/>
          <p:nvPr/>
        </p:nvSpPr>
        <p:spPr>
          <a:xfrm>
            <a:off x="6858000" y="4343400"/>
            <a:ext cx="533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Lateral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 the side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r>
              <a:rPr lang="en-US" sz="3400" dirty="0">
                <a:latin typeface="Rockwell" pitchFamily="18" charset="0"/>
              </a:rPr>
              <a:t>The ears are LATERAL to the nose.</a:t>
            </a:r>
          </a:p>
        </p:txBody>
      </p:sp>
      <p:pic>
        <p:nvPicPr>
          <p:cNvPr id="8" name="Content Placeholder 7" descr="Anatomical Posi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472678"/>
            <a:ext cx="3556000" cy="3653802"/>
          </a:xfrm>
        </p:spPr>
      </p:pic>
      <p:cxnSp>
        <p:nvCxnSpPr>
          <p:cNvPr id="9" name="Straight Connector 8"/>
          <p:cNvCxnSpPr>
            <a:stCxn id="8" idx="0"/>
            <a:endCxn id="8" idx="2"/>
          </p:cNvCxnSpPr>
          <p:nvPr/>
        </p:nvCxnSpPr>
        <p:spPr>
          <a:xfrm>
            <a:off x="6197600" y="2472678"/>
            <a:ext cx="0" cy="3653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6477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Distal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Located farthest away from the median plane or point of attachment</a:t>
            </a:r>
          </a:p>
          <a:p>
            <a:pPr lvl="1">
              <a:buNone/>
            </a:pPr>
            <a:endParaRPr lang="en-US" sz="3400" dirty="0">
              <a:latin typeface="Rockwell" pitchFamily="18" charset="0"/>
            </a:endParaRPr>
          </a:p>
          <a:p>
            <a:r>
              <a:rPr lang="en-US" sz="3400" dirty="0">
                <a:latin typeface="Rockwell" pitchFamily="18" charset="0"/>
              </a:rPr>
              <a:t>The fingers are DISTAL to the elbow.</a:t>
            </a:r>
          </a:p>
        </p:txBody>
      </p:sp>
      <p:pic>
        <p:nvPicPr>
          <p:cNvPr id="8" name="Content Placeholder 7" descr="Anatomical Posi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2676" y="2539748"/>
            <a:ext cx="3490724" cy="3586731"/>
          </a:xfrm>
        </p:spPr>
      </p:pic>
      <p:cxnSp>
        <p:nvCxnSpPr>
          <p:cNvPr id="9" name="Straight Connector 8"/>
          <p:cNvCxnSpPr>
            <a:stCxn id="8" idx="0"/>
            <a:endCxn id="8" idx="2"/>
          </p:cNvCxnSpPr>
          <p:nvPr/>
        </p:nvCxnSpPr>
        <p:spPr>
          <a:xfrm>
            <a:off x="6408038" y="2539748"/>
            <a:ext cx="0" cy="35867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052119" y="37338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Proximal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Located closest to the median plane or point of attachment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r>
              <a:rPr lang="en-US" sz="3600" dirty="0">
                <a:latin typeface="Rockwell" pitchFamily="18" charset="0"/>
              </a:rPr>
              <a:t>The knee is PROXIMAL to the ankle.</a:t>
            </a:r>
          </a:p>
        </p:txBody>
      </p:sp>
      <p:pic>
        <p:nvPicPr>
          <p:cNvPr id="8" name="Content Placeholder 7" descr="Anatomical Posi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28878"/>
            <a:ext cx="3643124" cy="3743322"/>
          </a:xfrm>
        </p:spPr>
      </p:pic>
      <p:cxnSp>
        <p:nvCxnSpPr>
          <p:cNvPr id="9" name="Straight Connector 8"/>
          <p:cNvCxnSpPr>
            <a:stCxn id="8" idx="0"/>
            <a:endCxn id="8" idx="2"/>
          </p:cNvCxnSpPr>
          <p:nvPr/>
        </p:nvCxnSpPr>
        <p:spPr>
          <a:xfrm>
            <a:off x="6469762" y="2428878"/>
            <a:ext cx="0" cy="37433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934200" y="4953000"/>
            <a:ext cx="0" cy="9814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Plantar</a:t>
            </a:r>
          </a:p>
          <a:p>
            <a:pPr lvl="1"/>
            <a:r>
              <a:rPr lang="en-US" sz="3200" dirty="0">
                <a:latin typeface="Rockwell" pitchFamily="18" charset="0"/>
              </a:rPr>
              <a:t>Pertaining to the sole of the foot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The PLANTAR surface of the right foot is sore.</a:t>
            </a:r>
          </a:p>
        </p:txBody>
      </p:sp>
      <p:pic>
        <p:nvPicPr>
          <p:cNvPr id="5" name="Content Placeholder 4" descr="Plantar surface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70487" y="2519204"/>
            <a:ext cx="2286000" cy="3383280"/>
          </a:xfrm>
        </p:spPr>
      </p:pic>
    </p:spTree>
    <p:extLst>
      <p:ext uri="{BB962C8B-B14F-4D97-AF65-F5344CB8AC3E}">
        <p14:creationId xmlns:p14="http://schemas.microsoft.com/office/powerpoint/2010/main" val="382263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Dorsal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Pertaining to the back or rear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The dorsal surface of the left foot got stepped on.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026" name="Picture 2" descr="C:\Users\ggoodridge\Desktop\imagesCA00556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425" y="3124200"/>
            <a:ext cx="3791375" cy="2325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Palmar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Pertaining to the palm of the hand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The PALMAR surface had a laceration.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5025" y="3098536"/>
            <a:ext cx="3336925" cy="22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4304736"/>
          </a:xfrm>
        </p:spPr>
        <p:txBody>
          <a:bodyPr>
            <a:normAutofit/>
          </a:bodyPr>
          <a:lstStyle/>
          <a:p>
            <a:r>
              <a:rPr lang="en-US" dirty="0"/>
              <a:t>Describe the motions IN YOUR OWN WORDS!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Flexion</a:t>
            </a:r>
          </a:p>
          <a:p>
            <a:r>
              <a:rPr lang="en-US" dirty="0"/>
              <a:t>Extension</a:t>
            </a:r>
          </a:p>
          <a:p>
            <a:r>
              <a:rPr lang="en-US" dirty="0"/>
              <a:t>Adduction</a:t>
            </a:r>
          </a:p>
          <a:p>
            <a:r>
              <a:rPr lang="en-US" dirty="0"/>
              <a:t>Abduction</a:t>
            </a:r>
          </a:p>
          <a:p>
            <a:r>
              <a:rPr lang="en-US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282234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Prone</a:t>
            </a:r>
          </a:p>
          <a:p>
            <a:pPr lvl="1"/>
            <a:r>
              <a:rPr lang="en-US" sz="3200" dirty="0">
                <a:latin typeface="Rockwell" pitchFamily="18" charset="0"/>
              </a:rPr>
              <a:t>Lying face down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Rockwell" pitchFamily="18" charset="0"/>
              </a:rPr>
              <a:t>The baby was lying PRONE on the floor.</a:t>
            </a:r>
          </a:p>
        </p:txBody>
      </p:sp>
      <p:pic>
        <p:nvPicPr>
          <p:cNvPr id="5" name="Content Placeholder 4" descr="Prone-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84416"/>
            <a:ext cx="3336925" cy="2652855"/>
          </a:xfrm>
        </p:spPr>
      </p:pic>
    </p:spTree>
    <p:extLst>
      <p:ext uri="{BB962C8B-B14F-4D97-AF65-F5344CB8AC3E}">
        <p14:creationId xmlns:p14="http://schemas.microsoft.com/office/powerpoint/2010/main" val="24285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Supine</a:t>
            </a:r>
          </a:p>
          <a:p>
            <a:pPr lvl="1"/>
            <a:r>
              <a:rPr lang="en-US" sz="3200" dirty="0">
                <a:latin typeface="Rockwell" pitchFamily="18" charset="0"/>
              </a:rPr>
              <a:t>Lying face up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Rockwell" pitchFamily="18" charset="0"/>
              </a:rPr>
              <a:t>I usually sleep SUPINE.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5025" y="3272623"/>
            <a:ext cx="3336925" cy="18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Rockwell" pitchFamily="18" charset="0"/>
              </a:rPr>
              <a:t>Terminology-Anatomical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Deep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Away from the surface</a:t>
            </a:r>
          </a:p>
          <a:p>
            <a:endParaRPr lang="en-US" sz="34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Superficial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On or close to the surface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6" name="Content Placeholder 5" descr="Skin Layers-2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73414" y="2487168"/>
            <a:ext cx="3400624" cy="3005908"/>
          </a:xfrm>
        </p:spPr>
      </p:pic>
      <p:sp>
        <p:nvSpPr>
          <p:cNvPr id="8" name="TextBox 7"/>
          <p:cNvSpPr txBox="1"/>
          <p:nvPr/>
        </p:nvSpPr>
        <p:spPr>
          <a:xfrm>
            <a:off x="6553200" y="2362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Rockwell" pitchFamily="18" charset="0"/>
              </a:rPr>
              <a:t>Superficial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4343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Rockwell" pitchFamily="18" charset="0"/>
              </a:rPr>
              <a:t>Deep</a:t>
            </a:r>
            <a:endParaRPr lang="en-US" sz="2000" b="1" dirty="0">
              <a:solidFill>
                <a:srgbClr val="00B05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Opposites that are partners!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Anterior is opposite of </a:t>
            </a:r>
            <a:r>
              <a:rPr lang="en-US" sz="2800" dirty="0"/>
              <a:t>___________________.</a:t>
            </a:r>
            <a:endParaRPr lang="en-US" dirty="0"/>
          </a:p>
          <a:p>
            <a:r>
              <a:rPr lang="en-US" dirty="0"/>
              <a:t>Inferior is opposite of </a:t>
            </a:r>
            <a:r>
              <a:rPr lang="en-US" sz="2800" dirty="0"/>
              <a:t>___________________.</a:t>
            </a:r>
            <a:endParaRPr lang="en-US" dirty="0"/>
          </a:p>
          <a:p>
            <a:r>
              <a:rPr lang="en-US" dirty="0"/>
              <a:t>Medial is opposite of </a:t>
            </a:r>
            <a:r>
              <a:rPr lang="en-US" sz="2800" dirty="0"/>
              <a:t>___________________.</a:t>
            </a:r>
            <a:endParaRPr lang="en-US" dirty="0"/>
          </a:p>
          <a:p>
            <a:r>
              <a:rPr lang="en-US" dirty="0"/>
              <a:t>Distal is opposite of </a:t>
            </a:r>
            <a:r>
              <a:rPr lang="en-US" sz="2800" dirty="0"/>
              <a:t>___________________.</a:t>
            </a:r>
            <a:endParaRPr lang="en-US" dirty="0"/>
          </a:p>
          <a:p>
            <a:r>
              <a:rPr lang="en-US" dirty="0"/>
              <a:t>Deep is opposite of </a:t>
            </a:r>
            <a:r>
              <a:rPr lang="en-US" sz="2800" dirty="0"/>
              <a:t>___________________.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Prone is opposite to </a:t>
            </a:r>
            <a:r>
              <a:rPr lang="en-US" sz="2800" dirty="0"/>
              <a:t>__________________.</a:t>
            </a:r>
            <a:endParaRPr lang="en-US" dirty="0"/>
          </a:p>
          <a:p>
            <a:r>
              <a:rPr lang="en-US" dirty="0" err="1"/>
              <a:t>Palmar</a:t>
            </a:r>
            <a:r>
              <a:rPr lang="en-US" dirty="0"/>
              <a:t> is opposite to </a:t>
            </a:r>
            <a:r>
              <a:rPr lang="en-US" sz="2800" dirty="0"/>
              <a:t>__________________.</a:t>
            </a:r>
          </a:p>
          <a:p>
            <a:endParaRPr lang="en-US" sz="2800" dirty="0"/>
          </a:p>
          <a:p>
            <a:r>
              <a:rPr lang="en-US" sz="2800" dirty="0"/>
              <a:t>Come up to the board and fill in the answers.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0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 txBox="1">
            <a:spLocks/>
          </p:cNvSpPr>
          <p:nvPr/>
        </p:nvSpPr>
        <p:spPr>
          <a:xfrm>
            <a:off x="609600" y="1143000"/>
            <a:ext cx="4059936" cy="5029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thumb is _________ to the index finger.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spine is ___________ to the shoulder.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__________ is lying on your   stomach.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___________ is lying on your back.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skin is ____________ to the bone.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lungs are _________ to the rib cage.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4572000" y="1066800"/>
            <a:ext cx="4136136" cy="88666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spine is ___________ to the breast bone.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334000"/>
            <a:ext cx="413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abs are ___________ to the back.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495800"/>
            <a:ext cx="4059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toes are __________ to the ankle.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0664" y="3657600"/>
            <a:ext cx="413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elbow is __________ to the fingers.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0664" y="2743200"/>
            <a:ext cx="4081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chin is ___________ to the nose.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0664" y="1905000"/>
            <a:ext cx="4081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head is ___________ to the neck.</a:t>
            </a:r>
          </a:p>
        </p:txBody>
      </p:sp>
    </p:spTree>
    <p:extLst>
      <p:ext uri="{BB962C8B-B14F-4D97-AF65-F5344CB8AC3E}">
        <p14:creationId xmlns:p14="http://schemas.microsoft.com/office/powerpoint/2010/main" val="362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Flexion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 bend or decrease the angle of a joint</a:t>
            </a:r>
          </a:p>
          <a:p>
            <a:r>
              <a:rPr lang="en-US" sz="3400" dirty="0">
                <a:latin typeface="Rockwell" pitchFamily="18" charset="0"/>
              </a:rPr>
              <a:t>Wrist</a:t>
            </a:r>
          </a:p>
          <a:p>
            <a:r>
              <a:rPr lang="en-US" sz="3400" dirty="0">
                <a:latin typeface="Rockwell" pitchFamily="18" charset="0"/>
              </a:rPr>
              <a:t>Elbow</a:t>
            </a:r>
          </a:p>
          <a:p>
            <a:pPr>
              <a:buNone/>
            </a:pPr>
            <a:endParaRPr lang="en-US" sz="34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7" name="Content Placeholder 6" descr="Knee flex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97982" y="3106325"/>
            <a:ext cx="1926336" cy="1542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408388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Extension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 straighten, increase the angle of a joint </a:t>
            </a:r>
          </a:p>
          <a:p>
            <a:pPr lvl="1"/>
            <a:r>
              <a:rPr lang="en-US" dirty="0">
                <a:latin typeface="Rockwell" pitchFamily="18" charset="0"/>
              </a:rPr>
              <a:t>*Restore to anatomical position</a:t>
            </a:r>
          </a:p>
          <a:p>
            <a:r>
              <a:rPr lang="en-US" sz="3500" dirty="0">
                <a:solidFill>
                  <a:schemeClr val="tx2"/>
                </a:solidFill>
                <a:latin typeface="Rockwell" pitchFamily="18" charset="0"/>
              </a:rPr>
              <a:t>Hip</a:t>
            </a:r>
          </a:p>
          <a:p>
            <a:r>
              <a:rPr lang="en-US" sz="3500" dirty="0">
                <a:solidFill>
                  <a:schemeClr val="tx2"/>
                </a:solidFill>
                <a:latin typeface="Rockwell" pitchFamily="18" charset="0"/>
              </a:rPr>
              <a:t>Ankle</a:t>
            </a:r>
          </a:p>
        </p:txBody>
      </p:sp>
      <p:pic>
        <p:nvPicPr>
          <p:cNvPr id="5" name="Content Placeholder 4" descr="Knee Exten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93054" y="3263297"/>
            <a:ext cx="1536192" cy="12283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Abduction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Away from the mid-line</a:t>
            </a: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Fingers</a:t>
            </a:r>
          </a:p>
          <a:p>
            <a:r>
              <a:rPr lang="en-US" sz="3400" dirty="0">
                <a:solidFill>
                  <a:schemeClr val="tx2"/>
                </a:solidFill>
                <a:latin typeface="Rockwell" pitchFamily="18" charset="0"/>
              </a:rPr>
              <a:t>Shoulders</a:t>
            </a:r>
          </a:p>
        </p:txBody>
      </p:sp>
      <p:pic>
        <p:nvPicPr>
          <p:cNvPr id="5" name="Content Placeholder 4" descr="Hip abduc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61050" y="3074321"/>
            <a:ext cx="1600200" cy="16062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2590800"/>
            <a:ext cx="3829503" cy="370288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Adduction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Toward the mid-line</a:t>
            </a:r>
          </a:p>
          <a:p>
            <a:pPr marL="0" indent="0">
              <a:buNone/>
            </a:pPr>
            <a:endParaRPr lang="en-US" sz="3400" dirty="0">
              <a:latin typeface="Rockwell" pitchFamily="18" charset="0"/>
            </a:endParaRPr>
          </a:p>
          <a:p>
            <a:endParaRPr lang="en-US" sz="34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7" name="Content Placeholder 6" descr="Shoulder Adductio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34019" y="2819400"/>
            <a:ext cx="4852781" cy="2362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Rotation</a:t>
            </a:r>
          </a:p>
          <a:p>
            <a:pPr lvl="1">
              <a:buNone/>
            </a:pPr>
            <a:r>
              <a:rPr lang="en-US" sz="3200" dirty="0">
                <a:latin typeface="Rockwell" pitchFamily="18" charset="0"/>
              </a:rPr>
              <a:t>Movement around a central axis</a:t>
            </a:r>
          </a:p>
          <a:p>
            <a:pPr lvl="1">
              <a:buNone/>
            </a:pPr>
            <a:endParaRPr lang="en-US" sz="3200" dirty="0">
              <a:latin typeface="Rockwell" pitchFamily="18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Internal = Towards the middle</a:t>
            </a:r>
          </a:p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External= Away from the middle</a:t>
            </a:r>
          </a:p>
        </p:txBody>
      </p:sp>
      <p:pic>
        <p:nvPicPr>
          <p:cNvPr id="5" name="Content Placeholder 4" descr="Hip Rota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57738" y="2449910"/>
            <a:ext cx="3806825" cy="28551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Terminology-Anatomical Position</a:t>
            </a:r>
          </a:p>
        </p:txBody>
      </p:sp>
      <p:pic>
        <p:nvPicPr>
          <p:cNvPr id="12" name="Content Placeholder 11" descr="Anatomical Position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3657600" cy="4343400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Rockwell" pitchFamily="18" charset="0"/>
              </a:rPr>
              <a:t>Anatomical Position </a:t>
            </a:r>
          </a:p>
          <a:p>
            <a:endParaRPr lang="en-US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Erect stance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Arms at the sides</a:t>
            </a:r>
          </a:p>
          <a:p>
            <a:pPr lvl="1"/>
            <a:r>
              <a:rPr lang="en-US" sz="3200" dirty="0">
                <a:latin typeface="Rockwell" pitchFamily="18" charset="0"/>
              </a:rPr>
              <a:t>Palms facing forward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191000" cy="4572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Circumduction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Movement in a circular pattern that outlines a cone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 combination of many movements</a:t>
            </a:r>
          </a:p>
        </p:txBody>
      </p:sp>
      <p:pic>
        <p:nvPicPr>
          <p:cNvPr id="5" name="Content Placeholder 4" descr="Shoulder circumduct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47847" y="2133600"/>
            <a:ext cx="3692765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800600" cy="4572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Supination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Rotation of the forearm so that the palm is turned superiorly or </a:t>
            </a:r>
            <a:r>
              <a:rPr lang="en-US" sz="3200" dirty="0" err="1">
                <a:latin typeface="Rockwell" pitchFamily="18" charset="0"/>
              </a:rPr>
              <a:t>anteriorly</a:t>
            </a:r>
            <a:endParaRPr lang="en-US" sz="3200" dirty="0">
              <a:latin typeface="Rockwell" pitchFamily="18" charset="0"/>
            </a:endParaRP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How would you hold a bowl of soup?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Forearm supina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800" y="1981200"/>
            <a:ext cx="2945280" cy="23774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648200" cy="4572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Pronation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Rotation of the forearm so that the palm is turned </a:t>
            </a:r>
            <a:r>
              <a:rPr lang="en-US" sz="3200" dirty="0" err="1">
                <a:latin typeface="Rockwell" pitchFamily="18" charset="0"/>
              </a:rPr>
              <a:t>posteriorly</a:t>
            </a:r>
            <a:r>
              <a:rPr lang="en-US" sz="3200" dirty="0">
                <a:latin typeface="Rockwell" pitchFamily="18" charset="0"/>
              </a:rPr>
              <a:t> or inferiorly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Forearm prona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2057400"/>
            <a:ext cx="2994812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Inversion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Ankle moves so that the plantar surface of the foot is turned </a:t>
            </a:r>
            <a:r>
              <a:rPr lang="en-US" sz="3200" b="1" u="sng" dirty="0">
                <a:latin typeface="Rockwell" pitchFamily="18" charset="0"/>
              </a:rPr>
              <a:t>inward</a:t>
            </a:r>
            <a:endParaRPr lang="en-US" sz="3200" b="1" u="sng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In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19800" y="1905000"/>
            <a:ext cx="1986842" cy="3657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Eversion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Ankle moves so that the plantar surface of the foot is turned </a:t>
            </a:r>
            <a:r>
              <a:rPr lang="en-US" sz="3200" b="1" u="sng" dirty="0">
                <a:latin typeface="Rockwell" pitchFamily="18" charset="0"/>
              </a:rPr>
              <a:t>outward</a:t>
            </a:r>
            <a:endParaRPr lang="en-US" sz="3200" b="1" u="sng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E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0" y="1920240"/>
            <a:ext cx="2057404" cy="35661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Plantar Flexion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Ankle moves so that the </a:t>
            </a:r>
            <a:r>
              <a:rPr lang="en-US" sz="3200" b="1" u="sng" dirty="0">
                <a:latin typeface="Rockwell" pitchFamily="18" charset="0"/>
              </a:rPr>
              <a:t>plantar</a:t>
            </a:r>
            <a:r>
              <a:rPr lang="en-US" sz="3200" dirty="0">
                <a:latin typeface="Rockwell" pitchFamily="18" charset="0"/>
              </a:rPr>
              <a:t> surface of the foot is pointed </a:t>
            </a:r>
            <a:r>
              <a:rPr lang="en-US" sz="3200" b="1" u="sng" dirty="0">
                <a:latin typeface="Rockwell" pitchFamily="18" charset="0"/>
              </a:rPr>
              <a:t>downward</a:t>
            </a:r>
            <a:endParaRPr lang="en-US" sz="3200" b="1" u="sng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ggoodridge.AMPHI\Desktop\FootPlantarflex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258" y="2667000"/>
            <a:ext cx="4240893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Dorsiflexion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Ankle moves so that the </a:t>
            </a:r>
            <a:r>
              <a:rPr lang="en-US" sz="3200" b="1" u="sng" dirty="0">
                <a:latin typeface="Rockwell" pitchFamily="18" charset="0"/>
              </a:rPr>
              <a:t>dorsal</a:t>
            </a:r>
            <a:r>
              <a:rPr lang="en-US" sz="3200" dirty="0">
                <a:latin typeface="Rockwell" pitchFamily="18" charset="0"/>
              </a:rPr>
              <a:t> surface of the foot is moved </a:t>
            </a:r>
            <a:r>
              <a:rPr lang="en-US" sz="3200" b="1" u="sng" dirty="0">
                <a:latin typeface="Rockwell" pitchFamily="18" charset="0"/>
              </a:rPr>
              <a:t>upward</a:t>
            </a:r>
            <a:endParaRPr lang="en-US" sz="3200" b="1" u="sng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ggoodridge.AMPHI\Desktop\FootDorsiflex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553" y="2743200"/>
            <a:ext cx="4292647" cy="3219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Elevation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Raising a body part </a:t>
            </a:r>
          </a:p>
          <a:p>
            <a:pPr lvl="1"/>
            <a:endParaRPr lang="en-US" sz="3200" dirty="0"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Shrug shoulders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shoulder elevation-1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2600" y="1828800"/>
            <a:ext cx="2493812" cy="3657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Depression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Downward movement of a body part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Shoulder depress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1150" y="2442369"/>
            <a:ext cx="2540000" cy="2870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495800" cy="457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Protraction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Movement of a body part forward</a:t>
            </a:r>
          </a:p>
          <a:p>
            <a:pPr lvl="1"/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Round shoulders –scapula protracts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Push jaw out – mandible protracts</a:t>
            </a:r>
          </a:p>
        </p:txBody>
      </p:sp>
      <p:pic>
        <p:nvPicPr>
          <p:cNvPr id="5" name="Content Placeholder 4" descr="Scapular protrac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905000"/>
            <a:ext cx="3265713" cy="3200400"/>
          </a:xfrm>
        </p:spPr>
      </p:pic>
      <p:cxnSp>
        <p:nvCxnSpPr>
          <p:cNvPr id="7" name="Straight Arrow Connector 6"/>
          <p:cNvCxnSpPr/>
          <p:nvPr/>
        </p:nvCxnSpPr>
        <p:spPr>
          <a:xfrm rot="10800000">
            <a:off x="5410200" y="35814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58000" y="35814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5E82-5138-4E35-93B2-CC39165E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Terminology-Anatomical Position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8900-C61B-4504-9517-EF229FF0D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7055380" cy="41957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Rockwell" panose="02060603020205020403" pitchFamily="18" charset="0"/>
              </a:rPr>
              <a:t>THINK-PAIR-SHARE</a:t>
            </a:r>
          </a:p>
          <a:p>
            <a:pPr algn="ctr"/>
            <a:r>
              <a:rPr lang="en-US" sz="4400" dirty="0">
                <a:latin typeface="Rockwell" panose="02060603020205020403" pitchFamily="18" charset="0"/>
              </a:rPr>
              <a:t>Why do you think it is important to understand &amp; use anatomical position?</a:t>
            </a:r>
          </a:p>
        </p:txBody>
      </p:sp>
    </p:spTree>
    <p:extLst>
      <p:ext uri="{BB962C8B-B14F-4D97-AF65-F5344CB8AC3E}">
        <p14:creationId xmlns:p14="http://schemas.microsoft.com/office/powerpoint/2010/main" val="1611392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Rockwell" pitchFamily="18" charset="0"/>
              </a:rPr>
              <a:t>Terminology-Anatomical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Retraction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Movement of a body part backward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5" name="Content Placeholder 4" descr="Scapular retraction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981200"/>
            <a:ext cx="3582536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Opposites that are partners!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Extension is the opposite of ___________________.</a:t>
            </a:r>
          </a:p>
          <a:p>
            <a:r>
              <a:rPr lang="en-US" dirty="0"/>
              <a:t>Depression is the opposite of ___________.</a:t>
            </a:r>
          </a:p>
          <a:p>
            <a:r>
              <a:rPr lang="en-US" dirty="0" err="1"/>
              <a:t>Supination</a:t>
            </a:r>
            <a:r>
              <a:rPr lang="en-US" dirty="0"/>
              <a:t> is the opposite of ___________.</a:t>
            </a:r>
          </a:p>
          <a:p>
            <a:r>
              <a:rPr lang="en-US" dirty="0"/>
              <a:t>Retraction is the opposite of ___________.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Eversion</a:t>
            </a:r>
            <a:r>
              <a:rPr lang="en-US" dirty="0"/>
              <a:t> is the opposite of __________________.</a:t>
            </a:r>
          </a:p>
          <a:p>
            <a:r>
              <a:rPr lang="en-US" dirty="0"/>
              <a:t>Adduction is the opposite of ___________.</a:t>
            </a:r>
          </a:p>
          <a:p>
            <a:r>
              <a:rPr lang="en-US" dirty="0"/>
              <a:t>Internal Rotation is opposite of ___________.</a:t>
            </a:r>
          </a:p>
          <a:p>
            <a:r>
              <a:rPr lang="en-US" dirty="0" err="1"/>
              <a:t>Circumduction</a:t>
            </a:r>
            <a:r>
              <a:rPr lang="en-US" dirty="0"/>
              <a:t> makes a ____________________.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Simon Says!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stand up…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Let’s practice our anatomical movements!!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Prefix, Suffix &amp; Root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2550" y="1905000"/>
            <a:ext cx="6438899" cy="5105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Rockwell" pitchFamily="18" charset="0"/>
              </a:rPr>
              <a:t>Prefix</a:t>
            </a:r>
          </a:p>
          <a:p>
            <a:pPr lvl="1"/>
            <a:r>
              <a:rPr lang="en-US" sz="2000" dirty="0">
                <a:latin typeface="Rockwell" pitchFamily="18" charset="0"/>
              </a:rPr>
              <a:t>Beginning of the word to modify or change its meaning (root)</a:t>
            </a:r>
          </a:p>
          <a:p>
            <a:pPr lvl="2"/>
            <a:r>
              <a:rPr lang="en-US" sz="1800" dirty="0">
                <a:solidFill>
                  <a:schemeClr val="tx2"/>
                </a:solidFill>
                <a:latin typeface="Rockwell" pitchFamily="18" charset="0"/>
              </a:rPr>
              <a:t>“Pre” means “before”</a:t>
            </a:r>
          </a:p>
          <a:p>
            <a:r>
              <a:rPr lang="en-US" sz="2000" dirty="0">
                <a:solidFill>
                  <a:schemeClr val="tx2"/>
                </a:solidFill>
                <a:latin typeface="Rockwell" pitchFamily="18" charset="0"/>
              </a:rPr>
              <a:t>Suffix</a:t>
            </a:r>
          </a:p>
          <a:p>
            <a:pPr lvl="1"/>
            <a:r>
              <a:rPr lang="en-US" sz="2000" dirty="0">
                <a:latin typeface="Rockwell" pitchFamily="18" charset="0"/>
              </a:rPr>
              <a:t>End of the word that modifies the meaning of the word (root)</a:t>
            </a:r>
          </a:p>
          <a:p>
            <a:r>
              <a:rPr lang="en-US" sz="2000" dirty="0">
                <a:solidFill>
                  <a:schemeClr val="tx2"/>
                </a:solidFill>
                <a:latin typeface="Rockwell" pitchFamily="18" charset="0"/>
              </a:rPr>
              <a:t>Root</a:t>
            </a:r>
          </a:p>
          <a:p>
            <a:pPr lvl="1"/>
            <a:r>
              <a:rPr lang="en-US" sz="2000" dirty="0">
                <a:latin typeface="Rockwell" pitchFamily="18" charset="0"/>
              </a:rPr>
              <a:t>Foundation of the word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Rockwell" pitchFamily="18" charset="0"/>
              </a:rPr>
              <a:t>Central part of a word</a:t>
            </a:r>
          </a:p>
        </p:txBody>
      </p:sp>
    </p:spTree>
    <p:extLst>
      <p:ext uri="{BB962C8B-B14F-4D97-AF65-F5344CB8AC3E}">
        <p14:creationId xmlns:p14="http://schemas.microsoft.com/office/powerpoint/2010/main" val="15696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Prefix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0" y="2743200"/>
            <a:ext cx="5638800" cy="3733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a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absent, without, different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symmetrical”</a:t>
            </a:r>
          </a:p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bi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two, both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bi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pedal”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84B4D-8998-4A9C-B2D8-23E0AB5F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00325"/>
            <a:ext cx="333375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E2D99-A1E7-47BE-BDF0-AC38D26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4958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Prefix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2362200"/>
            <a:ext cx="6019800" cy="357643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hyper</a:t>
            </a:r>
          </a:p>
          <a:p>
            <a:pPr lvl="1"/>
            <a:r>
              <a:rPr lang="en-US" sz="3200" dirty="0">
                <a:latin typeface="Rockwell" pitchFamily="18" charset="0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bove, excessive, beyond</a:t>
            </a:r>
          </a:p>
          <a:p>
            <a:pPr lvl="1"/>
            <a:r>
              <a:rPr lang="en-US" sz="3200" dirty="0"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hyper</a:t>
            </a:r>
            <a:r>
              <a:rPr lang="en-US" sz="3200" dirty="0">
                <a:latin typeface="Rockwell" pitchFamily="18" charset="0"/>
              </a:rPr>
              <a:t>trophy”</a:t>
            </a:r>
          </a:p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hypo</a:t>
            </a:r>
          </a:p>
          <a:p>
            <a:pPr lvl="1"/>
            <a:r>
              <a:rPr lang="en-US" sz="3200" dirty="0">
                <a:latin typeface="Rockwell" pitchFamily="18" charset="0"/>
              </a:rPr>
              <a:t>under, deficient, below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hypo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glycemic”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0F073-67E4-460B-A957-BB047391C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34"/>
          <a:stretch/>
        </p:blipFill>
        <p:spPr>
          <a:xfrm>
            <a:off x="6457950" y="3429000"/>
            <a:ext cx="2476500" cy="1582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FBAC6-AB87-4701-A058-10F00CAF7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0" r="10400"/>
          <a:stretch/>
        </p:blipFill>
        <p:spPr>
          <a:xfrm>
            <a:off x="351868" y="4700270"/>
            <a:ext cx="1321484" cy="18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Terminology More Prefixes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Rockwell" panose="02060603020205020403" pitchFamily="18" charset="0"/>
              </a:rPr>
              <a:t>ant(</a:t>
            </a:r>
            <a:r>
              <a:rPr lang="en-US" sz="3200" dirty="0" err="1">
                <a:latin typeface="Rockwell" panose="02060603020205020403" pitchFamily="18" charset="0"/>
              </a:rPr>
              <a:t>i</a:t>
            </a:r>
            <a:r>
              <a:rPr lang="en-US" sz="3200" dirty="0">
                <a:latin typeface="Rockwell" panose="02060603020205020403" pitchFamily="18" charset="0"/>
              </a:rPr>
              <a:t>)-</a:t>
            </a:r>
          </a:p>
          <a:p>
            <a:pPr lvl="1"/>
            <a:r>
              <a:rPr lang="en-US" sz="3200" dirty="0">
                <a:latin typeface="Rockwell" panose="02060603020205020403" pitchFamily="18" charset="0"/>
              </a:rPr>
              <a:t>against, opposed to</a:t>
            </a:r>
          </a:p>
          <a:p>
            <a:pPr lvl="1"/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ant</a:t>
            </a:r>
            <a:r>
              <a:rPr lang="en-US" sz="3200" dirty="0">
                <a:latin typeface="Rockwell" panose="02060603020205020403" pitchFamily="18" charset="0"/>
              </a:rPr>
              <a:t>agonist</a:t>
            </a:r>
          </a:p>
          <a:p>
            <a:r>
              <a:rPr lang="en-US" sz="3200" dirty="0">
                <a:latin typeface="Rockwell" panose="02060603020205020403" pitchFamily="18" charset="0"/>
              </a:rPr>
              <a:t>post-</a:t>
            </a:r>
          </a:p>
          <a:p>
            <a:pPr lvl="1"/>
            <a:r>
              <a:rPr lang="en-US" sz="3200" dirty="0">
                <a:latin typeface="Rockwell" panose="02060603020205020403" pitchFamily="18" charset="0"/>
              </a:rPr>
              <a:t>behind, after</a:t>
            </a:r>
          </a:p>
          <a:p>
            <a:pPr lvl="1"/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post</a:t>
            </a:r>
            <a:r>
              <a:rPr lang="en-US" sz="3200" dirty="0">
                <a:latin typeface="Rockwell" panose="02060603020205020403" pitchFamily="18" charset="0"/>
              </a:rPr>
              <a:t>-op</a:t>
            </a:r>
          </a:p>
          <a:p>
            <a:r>
              <a:rPr lang="en-US" sz="3200" dirty="0" err="1">
                <a:latin typeface="Rockwell" panose="02060603020205020403" pitchFamily="18" charset="0"/>
              </a:rPr>
              <a:t>uni</a:t>
            </a:r>
            <a:r>
              <a:rPr lang="en-US" sz="3200" dirty="0">
                <a:latin typeface="Rockwell" panose="02060603020205020403" pitchFamily="18" charset="0"/>
              </a:rPr>
              <a:t>-</a:t>
            </a:r>
          </a:p>
          <a:p>
            <a:pPr lvl="1"/>
            <a:r>
              <a:rPr lang="en-US" sz="3200" dirty="0">
                <a:latin typeface="Rockwell" panose="02060603020205020403" pitchFamily="18" charset="0"/>
              </a:rPr>
              <a:t>one</a:t>
            </a:r>
          </a:p>
          <a:p>
            <a:pPr lvl="1"/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uni</a:t>
            </a:r>
            <a:r>
              <a:rPr lang="en-US" sz="3200" dirty="0">
                <a:latin typeface="Rockwell" panose="02060603020205020403" pitchFamily="18" charset="0"/>
              </a:rPr>
              <a:t>lateral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0E7AF-FFFF-4FBA-B14B-7D3513B9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26921"/>
            <a:ext cx="3135468" cy="204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8D83E-7B1A-4CBB-A5AB-AE9168E1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572000"/>
            <a:ext cx="3581400" cy="18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Root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0" y="3048000"/>
            <a:ext cx="4648200" cy="3810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arthr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 </a:t>
            </a:r>
          </a:p>
          <a:p>
            <a:pPr lvl="1"/>
            <a:r>
              <a:rPr lang="en-US" sz="3200" dirty="0">
                <a:latin typeface="Rockwell" pitchFamily="18" charset="0"/>
              </a:rPr>
              <a:t>joint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arthr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itis”</a:t>
            </a:r>
          </a:p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hydr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/o</a:t>
            </a:r>
          </a:p>
          <a:p>
            <a:pPr lvl="1"/>
            <a:r>
              <a:rPr lang="en-US" sz="3200" dirty="0">
                <a:latin typeface="Rockwell" pitchFamily="18" charset="0"/>
              </a:rPr>
              <a:t>water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hydro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therapy”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16033-0BD3-4A2E-AC93-597F8EE3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0"/>
            <a:ext cx="25146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36E0B-AB3C-4E68-BE59-3B3301859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505200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Root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5600" y="2286000"/>
            <a:ext cx="3886200" cy="3886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lateral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to the side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“bi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lateral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trophy</a:t>
            </a:r>
          </a:p>
          <a:p>
            <a:pPr lvl="1"/>
            <a:r>
              <a:rPr lang="en-US" sz="3200" dirty="0">
                <a:latin typeface="Rockwell" pitchFamily="18" charset="0"/>
              </a:rPr>
              <a:t>growth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“a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trophy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0E88A-463C-4DE6-8EF8-BC19B100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905000"/>
            <a:ext cx="2895600" cy="217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8D922-1669-455C-B353-E6E3C0914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0" y="45720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Terminology More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 err="1">
                <a:latin typeface="Rockwell" panose="02060603020205020403" pitchFamily="18" charset="0"/>
              </a:rPr>
              <a:t>eryth</a:t>
            </a:r>
            <a:r>
              <a:rPr lang="en-US" sz="3200" dirty="0">
                <a:latin typeface="Rockwell" panose="02060603020205020403" pitchFamily="18" charset="0"/>
              </a:rPr>
              <a:t>-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red, redness</a:t>
            </a:r>
          </a:p>
          <a:p>
            <a:pPr lvl="1"/>
            <a:r>
              <a:rPr lang="en-US" sz="30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eryth</a:t>
            </a:r>
            <a:r>
              <a:rPr lang="en-US" sz="3000" dirty="0">
                <a:latin typeface="Rockwell" panose="02060603020205020403" pitchFamily="18" charset="0"/>
              </a:rPr>
              <a:t>ema  </a:t>
            </a:r>
          </a:p>
          <a:p>
            <a:r>
              <a:rPr lang="en-US" sz="3200" dirty="0" err="1">
                <a:latin typeface="Rockwell" panose="02060603020205020403" pitchFamily="18" charset="0"/>
              </a:rPr>
              <a:t>derm</a:t>
            </a:r>
            <a:r>
              <a:rPr lang="en-US" sz="3200" dirty="0">
                <a:latin typeface="Rockwell" panose="02060603020205020403" pitchFamily="18" charset="0"/>
              </a:rPr>
              <a:t>-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skin</a:t>
            </a:r>
          </a:p>
          <a:p>
            <a:pPr lvl="1"/>
            <a:r>
              <a:rPr lang="en-US" sz="30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derm</a:t>
            </a:r>
            <a:r>
              <a:rPr lang="en-US" sz="3000" dirty="0">
                <a:latin typeface="Rockwell" panose="02060603020205020403" pitchFamily="18" charset="0"/>
              </a:rPr>
              <a:t>atology</a:t>
            </a:r>
            <a:endParaRPr lang="en-US" sz="2800" dirty="0">
              <a:latin typeface="Rockwell" panose="02060603020205020403" pitchFamily="18" charset="0"/>
            </a:endParaRPr>
          </a:p>
          <a:p>
            <a:r>
              <a:rPr lang="en-US" sz="3200" dirty="0">
                <a:latin typeface="Rockwell" panose="02060603020205020403" pitchFamily="18" charset="0"/>
              </a:rPr>
              <a:t>my(o)-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muscle</a:t>
            </a:r>
          </a:p>
          <a:p>
            <a:pPr lvl="1"/>
            <a:r>
              <a:rPr lang="en-US" sz="3000" u="sng" dirty="0" err="1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myo</a:t>
            </a:r>
            <a:r>
              <a:rPr lang="en-US" sz="3000" dirty="0" err="1">
                <a:latin typeface="Rockwell" panose="02060603020205020403" pitchFamily="18" charset="0"/>
              </a:rPr>
              <a:t>fascia</a:t>
            </a:r>
            <a:endParaRPr lang="en-US" sz="3000" dirty="0">
              <a:latin typeface="Rockwell" panose="02060603020205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EC887-42CE-47CE-9F69-218486D7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993393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3E8AB-9A29-4E0C-8B35-AD87690D8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419600"/>
            <a:ext cx="3600450" cy="20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Terminology-Anatomical Planes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572000" cy="4572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Frontal or Coronal Plane:</a:t>
            </a:r>
          </a:p>
          <a:p>
            <a:pPr>
              <a:buNone/>
            </a:pPr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2800" dirty="0">
                <a:latin typeface="Rockwell" pitchFamily="18" charset="0"/>
              </a:rPr>
              <a:t>Divides the body into </a:t>
            </a:r>
            <a:r>
              <a:rPr lang="en-US" sz="2800" b="1" u="sng" dirty="0">
                <a:solidFill>
                  <a:schemeClr val="bg1"/>
                </a:solidFill>
                <a:latin typeface="Rockwell" pitchFamily="18" charset="0"/>
              </a:rPr>
              <a:t>front &amp; back</a:t>
            </a:r>
            <a:r>
              <a:rPr lang="en-US" sz="2800" b="1" dirty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2800" dirty="0">
                <a:latin typeface="Rockwell" pitchFamily="18" charset="0"/>
              </a:rPr>
              <a:t>parts</a:t>
            </a:r>
          </a:p>
          <a:p>
            <a:pPr lvl="1"/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2800" dirty="0">
                <a:latin typeface="Rockwell" pitchFamily="18" charset="0"/>
              </a:rPr>
              <a:t>Everything in FRONT of &amp; in BACK of your ears!</a:t>
            </a:r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2133600"/>
            <a:ext cx="31242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Suffix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2200" y="2286000"/>
            <a:ext cx="5486400" cy="362407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ectomy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surgical removal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“append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ectomy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ia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condition</a:t>
            </a:r>
          </a:p>
          <a:p>
            <a:pPr lvl="1"/>
            <a:r>
              <a:rPr lang="en-US" sz="3200" dirty="0">
                <a:latin typeface="Rockwell" pitchFamily="18" charset="0"/>
              </a:rPr>
              <a:t>“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hyper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therm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ia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6DB33-4739-4E1E-BD10-C0E5EA7E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86000"/>
            <a:ext cx="2286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F293F-D02A-469E-8CC0-36E6D8CA4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226652"/>
            <a:ext cx="2279303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 Suffix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0" y="2438400"/>
            <a:ext cx="4953000" cy="44958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Rockwell" pitchFamily="18" charset="0"/>
              </a:rPr>
              <a:t>itis</a:t>
            </a:r>
            <a:endParaRPr lang="en-US" sz="3200" dirty="0">
              <a:solidFill>
                <a:schemeClr val="tx2"/>
              </a:solidFill>
              <a:latin typeface="Rockwell" pitchFamily="18" charset="0"/>
            </a:endParaRPr>
          </a:p>
          <a:p>
            <a:pPr lvl="1"/>
            <a:r>
              <a:rPr lang="en-US" sz="3200" dirty="0">
                <a:latin typeface="Rockwell" pitchFamily="18" charset="0"/>
              </a:rPr>
              <a:t>inflammation</a:t>
            </a:r>
          </a:p>
          <a:p>
            <a:pPr lvl="1"/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“tendin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itis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  <a:p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therapy</a:t>
            </a:r>
          </a:p>
          <a:p>
            <a:pPr lvl="1"/>
            <a:r>
              <a:rPr lang="en-US" sz="3200" dirty="0">
                <a:latin typeface="Rockwell" pitchFamily="18" charset="0"/>
              </a:rPr>
              <a:t>treatment</a:t>
            </a:r>
          </a:p>
          <a:p>
            <a:pPr lvl="1"/>
            <a:r>
              <a:rPr lang="en-US" sz="3200" dirty="0">
                <a:latin typeface="Rockwell" pitchFamily="18" charset="0"/>
              </a:rPr>
              <a:t>“cryo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therapy</a:t>
            </a:r>
            <a:r>
              <a:rPr lang="en-US" sz="3200" dirty="0">
                <a:solidFill>
                  <a:schemeClr val="tx2"/>
                </a:solidFill>
                <a:latin typeface="Rockwell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1DAE1-65AC-4C83-8658-B6C8E0A8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44" y="3048000"/>
            <a:ext cx="3810000" cy="26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Terminology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More Suffixes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Rockwell" panose="02060603020205020403" pitchFamily="18" charset="0"/>
              </a:rPr>
              <a:t>-graph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device used to record data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radio</a:t>
            </a:r>
            <a:r>
              <a:rPr lang="en-US" sz="30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graph</a:t>
            </a:r>
          </a:p>
          <a:p>
            <a:r>
              <a:rPr lang="en-US" sz="3200" dirty="0">
                <a:latin typeface="Rockwell" panose="02060603020205020403" pitchFamily="18" charset="0"/>
              </a:rPr>
              <a:t>-logy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the study of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physio</a:t>
            </a:r>
            <a:r>
              <a:rPr lang="en-US" sz="30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logy</a:t>
            </a:r>
            <a:endParaRPr lang="en-US" sz="3200" u="sng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  <a:p>
            <a:r>
              <a:rPr lang="en-US" sz="3200" dirty="0">
                <a:latin typeface="Rockwell" panose="02060603020205020403" pitchFamily="18" charset="0"/>
              </a:rPr>
              <a:t>-</a:t>
            </a:r>
            <a:r>
              <a:rPr lang="en-US" sz="3200" dirty="0" err="1">
                <a:latin typeface="Rockwell" panose="02060603020205020403" pitchFamily="18" charset="0"/>
              </a:rPr>
              <a:t>pathy</a:t>
            </a:r>
            <a:endParaRPr lang="en-US" sz="3200" dirty="0">
              <a:latin typeface="Rockwell" panose="02060603020205020403" pitchFamily="18" charset="0"/>
            </a:endParaRP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disease, disorder</a:t>
            </a:r>
          </a:p>
          <a:p>
            <a:pPr lvl="1"/>
            <a:r>
              <a:rPr lang="en-US" sz="3000" dirty="0">
                <a:latin typeface="Rockwell" panose="02060603020205020403" pitchFamily="18" charset="0"/>
              </a:rPr>
              <a:t>neuro</a:t>
            </a:r>
            <a:r>
              <a:rPr lang="en-US" sz="3000" u="sng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pathy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E1009-865F-4EF9-8371-C8C4AAF7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97229"/>
            <a:ext cx="41148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896143A-7F21-4B32-AA43-99118DB616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6148" name="Picture 7" descr="open wound">
            <a:extLst>
              <a:ext uri="{FF2B5EF4-FFF2-40B4-BE49-F238E27FC236}">
                <a16:creationId xmlns:a16="http://schemas.microsoft.com/office/drawing/2014/main" id="{E24E2005-BFF2-4FFB-805C-3CEB2CEDA4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819400"/>
            <a:ext cx="4414838" cy="3306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6">
            <a:extLst>
              <a:ext uri="{FF2B5EF4-FFF2-40B4-BE49-F238E27FC236}">
                <a16:creationId xmlns:a16="http://schemas.microsoft.com/office/drawing/2014/main" id="{8C440BDE-F69D-4364-B156-01F405136ABF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Open Wound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Any injury in which the skin is broken, torn, pierced or cut.</a:t>
            </a:r>
          </a:p>
        </p:txBody>
      </p:sp>
    </p:spTree>
    <p:extLst>
      <p:ext uri="{BB962C8B-B14F-4D97-AF65-F5344CB8AC3E}">
        <p14:creationId xmlns:p14="http://schemas.microsoft.com/office/powerpoint/2010/main" val="16134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C1322AB-D9AC-4FA9-9988-B84BA6E7E8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8197" name="Picture 14" descr="severe laceration carotid">
            <a:extLst>
              <a:ext uri="{FF2B5EF4-FFF2-40B4-BE49-F238E27FC236}">
                <a16:creationId xmlns:a16="http://schemas.microsoft.com/office/drawing/2014/main" id="{96A20349-D4D5-4DE7-A44B-D2C7636502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600200"/>
            <a:ext cx="2778125" cy="330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12" descr="incision-4">
            <a:extLst>
              <a:ext uri="{FF2B5EF4-FFF2-40B4-BE49-F238E27FC236}">
                <a16:creationId xmlns:a16="http://schemas.microsoft.com/office/drawing/2014/main" id="{9D2AD77F-8799-47E8-B2A0-B75FEED1F53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2714625" y="4324350"/>
            <a:ext cx="2466975" cy="1847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Rectangle 10">
            <a:extLst>
              <a:ext uri="{FF2B5EF4-FFF2-40B4-BE49-F238E27FC236}">
                <a16:creationId xmlns:a16="http://schemas.microsoft.com/office/drawing/2014/main" id="{CA122B52-F9ED-45A1-B18F-46C32BCFC7DE}"/>
              </a:ext>
            </a:extLst>
          </p:cNvPr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918075" y="1905000"/>
            <a:ext cx="3927475" cy="48006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Incision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 clean, straight cut made by a sharp instrument. An open wound.</a:t>
            </a:r>
          </a:p>
        </p:txBody>
      </p:sp>
    </p:spTree>
    <p:extLst>
      <p:ext uri="{BB962C8B-B14F-4D97-AF65-F5344CB8AC3E}">
        <p14:creationId xmlns:p14="http://schemas.microsoft.com/office/powerpoint/2010/main" val="9113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93660FF-F73A-46B9-81D3-18133F7E27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2987A56C-8A21-4802-8E26-EBF1F11E57CB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4800" y="1905000"/>
            <a:ext cx="4460875" cy="41910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Laceration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 jagged, irregular wound created by a non-cutting object. An open wound.</a:t>
            </a:r>
          </a:p>
        </p:txBody>
      </p:sp>
      <p:pic>
        <p:nvPicPr>
          <p:cNvPr id="9221" name="Picture 16" descr="laceration-1">
            <a:extLst>
              <a:ext uri="{FF2B5EF4-FFF2-40B4-BE49-F238E27FC236}">
                <a16:creationId xmlns:a16="http://schemas.microsoft.com/office/drawing/2014/main" id="{1A3E3047-32EF-4C15-B097-55D238160D4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1682750"/>
            <a:ext cx="2174875" cy="2660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2" descr="laceration">
            <a:extLst>
              <a:ext uri="{FF2B5EF4-FFF2-40B4-BE49-F238E27FC236}">
                <a16:creationId xmlns:a16="http://schemas.microsoft.com/office/drawing/2014/main" id="{9874E9F1-5076-4399-8F7F-0CEBBE522A7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4267200"/>
            <a:ext cx="4845050" cy="24304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CEEB802-2096-4DFE-A3C1-4C3701918C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10245" name="Picture 14" descr="avulsion fx">
            <a:extLst>
              <a:ext uri="{FF2B5EF4-FFF2-40B4-BE49-F238E27FC236}">
                <a16:creationId xmlns:a16="http://schemas.microsoft.com/office/drawing/2014/main" id="{8CB55881-ACDA-4098-90BA-BD45644A2DA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371600" y="4076700"/>
            <a:ext cx="2439988" cy="2439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Rectangle 10">
            <a:extLst>
              <a:ext uri="{FF2B5EF4-FFF2-40B4-BE49-F238E27FC236}">
                <a16:creationId xmlns:a16="http://schemas.microsoft.com/office/drawing/2014/main" id="{977ADD47-4EC0-45FB-8DE6-8A0B05DE0D35}"/>
              </a:ext>
            </a:extLst>
          </p:cNvPr>
          <p:cNvSpPr>
            <a:spLocks noGrp="1" noRot="1" noChangeArrowheads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Avulsion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An injury in which tissue is torn loose or pulled off completely. An open or closed wound.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DF54C3-70F1-406D-AA19-7A150A2C1E6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-306000" eaLnBrk="1" fontAlgn="auto" hangingPunct="1">
              <a:buFont typeface="Wingdings 2" charset="2"/>
              <a:buChar char=""/>
              <a:defRPr/>
            </a:pPr>
            <a:endParaRPr lang="en-US"/>
          </a:p>
        </p:txBody>
      </p:sp>
      <p:pic>
        <p:nvPicPr>
          <p:cNvPr id="14342" name="Picture 3">
            <a:extLst>
              <a:ext uri="{FF2B5EF4-FFF2-40B4-BE49-F238E27FC236}">
                <a16:creationId xmlns:a16="http://schemas.microsoft.com/office/drawing/2014/main" id="{0FE8DDF1-8372-458A-947E-D8CE3EAD8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608138"/>
            <a:ext cx="403383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9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9B54840-2DB7-4085-8AB6-871F6DDEEB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FABF4C3A-C4A0-4CB4-919A-32B23C5CA826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3927475" cy="44196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 dirty="0">
                <a:solidFill>
                  <a:schemeClr val="folHlink"/>
                </a:solidFill>
              </a:rPr>
              <a:t>Puncture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2800" dirty="0"/>
              <a:t>An open wound which occurs when a sharp object penetrates through the skin. Generally bleeds very little which increases the chance of infection.</a:t>
            </a:r>
          </a:p>
        </p:txBody>
      </p:sp>
      <p:pic>
        <p:nvPicPr>
          <p:cNvPr id="11268" name="Picture 12" descr="puncture wound spider bite">
            <a:extLst>
              <a:ext uri="{FF2B5EF4-FFF2-40B4-BE49-F238E27FC236}">
                <a16:creationId xmlns:a16="http://schemas.microsoft.com/office/drawing/2014/main" id="{FF3B6CB0-9E93-4445-9D0D-47348B756F6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541963" y="2028825"/>
            <a:ext cx="2590800" cy="1762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3" descr="puncture wound piercing">
            <a:extLst>
              <a:ext uri="{FF2B5EF4-FFF2-40B4-BE49-F238E27FC236}">
                <a16:creationId xmlns:a16="http://schemas.microsoft.com/office/drawing/2014/main" id="{D08E4E38-BC83-471A-8A9E-EDF44F48569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715000" y="4076700"/>
            <a:ext cx="1920875" cy="2573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6" name="Text Box 14">
            <a:extLst>
              <a:ext uri="{FF2B5EF4-FFF2-40B4-BE49-F238E27FC236}">
                <a16:creationId xmlns:a16="http://schemas.microsoft.com/office/drawing/2014/main" id="{E6E00F65-AF84-4142-A8AB-A8E4A7E90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5240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Spider Bite</a:t>
            </a:r>
          </a:p>
        </p:txBody>
      </p:sp>
    </p:spTree>
    <p:extLst>
      <p:ext uri="{BB962C8B-B14F-4D97-AF65-F5344CB8AC3E}">
        <p14:creationId xmlns:p14="http://schemas.microsoft.com/office/powerpoint/2010/main" val="35813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782E5CA-8BBD-48EA-A745-3843BA2A12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416B1454-A7F8-4356-AD2D-14DF2EB01BDC}"/>
              </a:ext>
            </a:extLst>
          </p:cNvPr>
          <p:cNvSpPr>
            <a:spLocks noGrp="1" noRot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Amputation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An open wound in which a part is completely cut away from the body, especially by surgery.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B3A426-564A-4742-9756-C664B28664A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67512" y="1997075"/>
            <a:ext cx="3815588" cy="304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EE72A8-3373-402F-889F-6F1F44E1A6B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38200" y="5181600"/>
            <a:ext cx="3927475" cy="914400"/>
          </a:xfrm>
        </p:spPr>
        <p:txBody>
          <a:bodyPr/>
          <a:lstStyle/>
          <a:p>
            <a:r>
              <a:rPr lang="en-US" dirty="0"/>
              <a:t>Footless Jo on YouTube!</a:t>
            </a:r>
          </a:p>
        </p:txBody>
      </p:sp>
    </p:spTree>
    <p:extLst>
      <p:ext uri="{BB962C8B-B14F-4D97-AF65-F5344CB8AC3E}">
        <p14:creationId xmlns:p14="http://schemas.microsoft.com/office/powerpoint/2010/main" val="12576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FAF832D-9076-4242-818D-4A774354E3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13316" name="Picture 4" descr="effusion&amp;ecchymosis-2">
            <a:extLst>
              <a:ext uri="{FF2B5EF4-FFF2-40B4-BE49-F238E27FC236}">
                <a16:creationId xmlns:a16="http://schemas.microsoft.com/office/drawing/2014/main" id="{150975A4-3D80-434F-B057-DC2D654D78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2438400"/>
            <a:ext cx="4419600" cy="36750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CDFCFC8E-606D-4A2A-AA53-A0A8662B98FC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Closed Wound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Any injury in which the skin remains intact.</a:t>
            </a:r>
          </a:p>
        </p:txBody>
      </p:sp>
    </p:spTree>
    <p:extLst>
      <p:ext uri="{BB962C8B-B14F-4D97-AF65-F5344CB8AC3E}">
        <p14:creationId xmlns:p14="http://schemas.microsoft.com/office/powerpoint/2010/main" val="10710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Terminology-Anatomical Planes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5257800" cy="4572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Mid-</a:t>
            </a:r>
            <a:r>
              <a:rPr lang="en-US" sz="2800" dirty="0" err="1">
                <a:solidFill>
                  <a:schemeClr val="tx2"/>
                </a:solidFill>
                <a:latin typeface="Rockwell" pitchFamily="18" charset="0"/>
              </a:rPr>
              <a:t>Sagittal</a:t>
            </a:r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 or Median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</a:t>
            </a:r>
            <a:r>
              <a:rPr lang="en-US" sz="2800" b="1" u="sng" dirty="0">
                <a:solidFill>
                  <a:schemeClr val="bg1"/>
                </a:solidFill>
                <a:latin typeface="Rockwell" pitchFamily="18" charset="0"/>
              </a:rPr>
              <a:t>equal</a:t>
            </a:r>
            <a:r>
              <a:rPr lang="en-US" sz="2800" b="1" u="sng" dirty="0">
                <a:latin typeface="Rockwell" pitchFamily="18" charset="0"/>
              </a:rPr>
              <a:t> </a:t>
            </a:r>
            <a:r>
              <a:rPr lang="en-US" sz="2800" u="sng" dirty="0">
                <a:latin typeface="Rockwell" pitchFamily="18" charset="0"/>
              </a:rPr>
              <a:t>left &amp; right parts</a:t>
            </a:r>
          </a:p>
          <a:p>
            <a:pPr lvl="1"/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  <a:p>
            <a:r>
              <a:rPr lang="en-US" sz="3000" dirty="0" err="1">
                <a:solidFill>
                  <a:schemeClr val="tx2"/>
                </a:solidFill>
                <a:latin typeface="Rockwell" pitchFamily="18" charset="0"/>
              </a:rPr>
              <a:t>Sagittal</a:t>
            </a:r>
            <a:r>
              <a:rPr lang="en-US" sz="3000" dirty="0">
                <a:solidFill>
                  <a:schemeClr val="tx2"/>
                </a:solidFill>
                <a:latin typeface="Rockwell" pitchFamily="18" charset="0"/>
              </a:rPr>
              <a:t>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    </a:t>
            </a:r>
            <a:r>
              <a:rPr lang="en-US" sz="2800" b="1" u="sng" dirty="0">
                <a:solidFill>
                  <a:schemeClr val="bg1"/>
                </a:solidFill>
                <a:latin typeface="Rockwell" pitchFamily="18" charset="0"/>
              </a:rPr>
              <a:t>un-equal</a:t>
            </a:r>
            <a:r>
              <a:rPr lang="en-US" sz="2800" b="1" u="sng" dirty="0">
                <a:latin typeface="Rockwell" pitchFamily="18" charset="0"/>
              </a:rPr>
              <a:t> </a:t>
            </a:r>
            <a:r>
              <a:rPr lang="en-US" sz="2800" u="sng" dirty="0">
                <a:latin typeface="Rockwell" pitchFamily="18" charset="0"/>
              </a:rPr>
              <a:t>left &amp; right parts</a:t>
            </a:r>
            <a:endParaRPr lang="en-US" sz="2800" u="sng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1200" y="2489200"/>
            <a:ext cx="2667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7232D59-5C88-4D44-922D-B7862D77F0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37E7A66C-7057-4BF6-ADC9-E5647A0EA529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905000"/>
            <a:ext cx="4765675" cy="49530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Blister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 closed wound caused by a continuous rubbing or friction over the surface of the skin often resulting in a collection of fluid beneath the skin.</a:t>
            </a:r>
          </a:p>
        </p:txBody>
      </p:sp>
      <p:pic>
        <p:nvPicPr>
          <p:cNvPr id="14340" name="Picture 11" descr="blisters-foot">
            <a:extLst>
              <a:ext uri="{FF2B5EF4-FFF2-40B4-BE49-F238E27FC236}">
                <a16:creationId xmlns:a16="http://schemas.microsoft.com/office/drawing/2014/main" id="{D67C9931-041F-4AD6-8CED-ABA6EF89200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73775" y="1905000"/>
            <a:ext cx="1616075" cy="2019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2" descr="blisters-hand">
            <a:extLst>
              <a:ext uri="{FF2B5EF4-FFF2-40B4-BE49-F238E27FC236}">
                <a16:creationId xmlns:a16="http://schemas.microsoft.com/office/drawing/2014/main" id="{400280F1-BD17-4FAD-84E1-D03A2CF18D0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4114800"/>
            <a:ext cx="1974850" cy="26304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B164A75-E142-4DB6-B5B8-5B73D5F6B1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243420C1-C8BB-45EC-85DB-598FA975EEAA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 dirty="0">
                <a:solidFill>
                  <a:schemeClr val="folHlink"/>
                </a:solidFill>
              </a:rPr>
              <a:t>Hematoma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 dirty="0"/>
              <a:t>A closed wound in which bleeding under the tissue or skin results in a swollen area. A collection of blood.</a:t>
            </a:r>
          </a:p>
        </p:txBody>
      </p:sp>
      <p:pic>
        <p:nvPicPr>
          <p:cNvPr id="15364" name="Picture 14" descr="contusion-5">
            <a:extLst>
              <a:ext uri="{FF2B5EF4-FFF2-40B4-BE49-F238E27FC236}">
                <a16:creationId xmlns:a16="http://schemas.microsoft.com/office/drawing/2014/main" id="{DF452E68-EAB8-4455-B12D-8084A17153F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29200" y="1733550"/>
            <a:ext cx="3086100" cy="23701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15" descr="hematoma knee">
            <a:extLst>
              <a:ext uri="{FF2B5EF4-FFF2-40B4-BE49-F238E27FC236}">
                <a16:creationId xmlns:a16="http://schemas.microsoft.com/office/drawing/2014/main" id="{65AFAB5D-3073-4792-88EF-10A8EA03CC0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029200" y="4162425"/>
            <a:ext cx="3086100" cy="2311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789329-A429-458A-A76B-2175426745F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16388" name="Picture 13" descr="bicep contusion-hematoma_1">
            <a:extLst>
              <a:ext uri="{FF2B5EF4-FFF2-40B4-BE49-F238E27FC236}">
                <a16:creationId xmlns:a16="http://schemas.microsoft.com/office/drawing/2014/main" id="{9240643A-FA66-4660-93C0-2FB0327CCE7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828800"/>
            <a:ext cx="2614613" cy="3484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4" descr="hamstring strain with hematoma">
            <a:extLst>
              <a:ext uri="{FF2B5EF4-FFF2-40B4-BE49-F238E27FC236}">
                <a16:creationId xmlns:a16="http://schemas.microsoft.com/office/drawing/2014/main" id="{54C94ED9-7C06-4CF2-9414-57528B50B3C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3048000"/>
            <a:ext cx="2166938" cy="3303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A9F3245D-F4B8-47FC-A223-71759824A753}"/>
              </a:ext>
            </a:extLst>
          </p:cNvPr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918075" y="1905000"/>
            <a:ext cx="3927475" cy="48006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Contusion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 closed wound in which bleeding occurs under the skin, often resulting in discoloration; a bruise. Caused by a direct blow.</a:t>
            </a:r>
          </a:p>
        </p:txBody>
      </p:sp>
    </p:spTree>
    <p:extLst>
      <p:ext uri="{BB962C8B-B14F-4D97-AF65-F5344CB8AC3E}">
        <p14:creationId xmlns:p14="http://schemas.microsoft.com/office/powerpoint/2010/main" val="38825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8646F89-856E-4CA6-AA76-A81F9A1690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48136" name="Rectangle 8">
            <a:extLst>
              <a:ext uri="{FF2B5EF4-FFF2-40B4-BE49-F238E27FC236}">
                <a16:creationId xmlns:a16="http://schemas.microsoft.com/office/drawing/2014/main" id="{A9EC1939-EF61-4CFD-8D2D-D7807D0CC245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905000"/>
            <a:ext cx="3927475" cy="41910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 dirty="0">
                <a:solidFill>
                  <a:schemeClr val="folHlink"/>
                </a:solidFill>
              </a:rPr>
              <a:t>Sprain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 dirty="0"/>
              <a:t>A stretching or tearing of a ligament. An injury to a ligament. A closed wound.</a:t>
            </a:r>
          </a:p>
        </p:txBody>
      </p:sp>
      <p:pic>
        <p:nvPicPr>
          <p:cNvPr id="17413" name="Picture 19" descr="AnkleSprainMechanism-3">
            <a:extLst>
              <a:ext uri="{FF2B5EF4-FFF2-40B4-BE49-F238E27FC236}">
                <a16:creationId xmlns:a16="http://schemas.microsoft.com/office/drawing/2014/main" id="{A67E48E9-1D6F-4102-B2E3-70336520D97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752600"/>
            <a:ext cx="2806700" cy="27511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17" descr="ankle sprain-hematoma-1">
            <a:extLst>
              <a:ext uri="{FF2B5EF4-FFF2-40B4-BE49-F238E27FC236}">
                <a16:creationId xmlns:a16="http://schemas.microsoft.com/office/drawing/2014/main" id="{54AF0DFC-2DAA-4FB9-874C-33AB65E3099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4038600"/>
            <a:ext cx="4159250" cy="2667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B4717E1-1D0B-4F31-922E-2DFBB1D4197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pic>
        <p:nvPicPr>
          <p:cNvPr id="18436" name="Picture 10" descr="gastrocnemius strain">
            <a:extLst>
              <a:ext uri="{FF2B5EF4-FFF2-40B4-BE49-F238E27FC236}">
                <a16:creationId xmlns:a16="http://schemas.microsoft.com/office/drawing/2014/main" id="{21A078A4-77C4-40C7-8D6D-EFBF0FCD894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676400"/>
            <a:ext cx="2459038" cy="36639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5" descr="achillis tendon strain">
            <a:extLst>
              <a:ext uri="{FF2B5EF4-FFF2-40B4-BE49-F238E27FC236}">
                <a16:creationId xmlns:a16="http://schemas.microsoft.com/office/drawing/2014/main" id="{D0C362E7-6E3C-47DB-8083-A9BF7356C83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2971800"/>
            <a:ext cx="2120900" cy="3660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5AABF43A-6340-430B-88E7-22BA48138270}"/>
              </a:ext>
            </a:extLst>
          </p:cNvPr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918075" y="1905000"/>
            <a:ext cx="3927475" cy="47244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Strain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 stretching or tearing of a muscle or tendon. An injury to a muscle or tendon. A closed wound.</a:t>
            </a:r>
          </a:p>
        </p:txBody>
      </p:sp>
    </p:spTree>
    <p:extLst>
      <p:ext uri="{BB962C8B-B14F-4D97-AF65-F5344CB8AC3E}">
        <p14:creationId xmlns:p14="http://schemas.microsoft.com/office/powerpoint/2010/main" val="41219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5F4B786-2E3C-47D9-B7EE-FC5ABE2572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53256" name="Rectangle 8">
            <a:extLst>
              <a:ext uri="{FF2B5EF4-FFF2-40B4-BE49-F238E27FC236}">
                <a16:creationId xmlns:a16="http://schemas.microsoft.com/office/drawing/2014/main" id="{1C3EB9DE-75E3-4FA9-98CB-E473D97A18EC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3657600" cy="49530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 dirty="0">
                <a:solidFill>
                  <a:schemeClr val="folHlink"/>
                </a:solidFill>
              </a:rPr>
              <a:t>Fracture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 dirty="0"/>
              <a:t>An injury to a bone in which the tissue is broken or disrupted. A break in a bone. May be open or closed.</a:t>
            </a:r>
          </a:p>
        </p:txBody>
      </p:sp>
      <p:pic>
        <p:nvPicPr>
          <p:cNvPr id="19460" name="Picture 11" descr="Distal Tib Fib FX">
            <a:extLst>
              <a:ext uri="{FF2B5EF4-FFF2-40B4-BE49-F238E27FC236}">
                <a16:creationId xmlns:a16="http://schemas.microsoft.com/office/drawing/2014/main" id="{9B6DF079-12F5-414D-BC73-94AB7BB6BAC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1981200"/>
            <a:ext cx="1992313" cy="26590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2" descr="Fracture femur">
            <a:extLst>
              <a:ext uri="{FF2B5EF4-FFF2-40B4-BE49-F238E27FC236}">
                <a16:creationId xmlns:a16="http://schemas.microsoft.com/office/drawing/2014/main" id="{708DE876-8EFA-4AEB-A34A-4A4E7F0C96D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934200" y="3657600"/>
            <a:ext cx="2011363" cy="27765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1825EE3-6BE3-4976-ACBE-F013A42DD4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Evaluation &amp;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Athletic Injury Terminology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3DEAA5B-CCDE-4718-8BB8-E2E8B20710E2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3927475" cy="4800600"/>
          </a:xfrm>
        </p:spPr>
        <p:txBody>
          <a:bodyPr/>
          <a:lstStyle/>
          <a:p>
            <a:pPr indent="-306000" eaLnBrk="1" fontAlgn="auto" hangingPunct="1">
              <a:buFont typeface="Wingdings" charset="2"/>
              <a:buChar char="§"/>
              <a:defRPr/>
            </a:pPr>
            <a:r>
              <a:rPr lang="en-US" sz="3600">
                <a:solidFill>
                  <a:schemeClr val="folHlink"/>
                </a:solidFill>
              </a:rPr>
              <a:t>Avulsion Fracture</a:t>
            </a:r>
          </a:p>
          <a:p>
            <a:pPr marL="720000" lvl="1" indent="-270000" eaLnBrk="1" fontAlgn="auto" hangingPunct="1">
              <a:buFont typeface="Wingdings" charset="2"/>
              <a:buChar char="§"/>
              <a:defRPr/>
            </a:pPr>
            <a:r>
              <a:rPr lang="en-US" sz="3200"/>
              <a:t>An injury to a bone in which the tendon pulls a piece of bone off at the attachment. A closed wound.</a:t>
            </a:r>
          </a:p>
        </p:txBody>
      </p:sp>
      <p:pic>
        <p:nvPicPr>
          <p:cNvPr id="20484" name="Picture 11" descr="calcaneal avulsion FX">
            <a:extLst>
              <a:ext uri="{FF2B5EF4-FFF2-40B4-BE49-F238E27FC236}">
                <a16:creationId xmlns:a16="http://schemas.microsoft.com/office/drawing/2014/main" id="{2EA62112-5B95-410A-8182-0A89107970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1905000"/>
            <a:ext cx="4038600" cy="472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5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F979-29AB-481C-BCC5-0E4F9940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WRAP IT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C3A69-1029-44FF-9F18-CFC44694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1993393"/>
            <a:ext cx="8065294" cy="4026407"/>
          </a:xfrm>
        </p:spPr>
        <p:txBody>
          <a:bodyPr>
            <a:normAutofit/>
          </a:bodyPr>
          <a:lstStyle/>
          <a:p>
            <a:r>
              <a:rPr lang="en-US" dirty="0"/>
              <a:t>Do your best to “translate” these sentences from English to Medical:</a:t>
            </a:r>
          </a:p>
          <a:p>
            <a:endParaRPr lang="en-US" dirty="0"/>
          </a:p>
          <a:p>
            <a:r>
              <a:rPr lang="en-US" dirty="0"/>
              <a:t>1. The athlete has injuries to the outside ligaments on both ankles.</a:t>
            </a:r>
          </a:p>
          <a:p>
            <a:r>
              <a:rPr lang="en-US" dirty="0"/>
              <a:t>2. Because it was 110° outside, football practice was shortened to prevent overheating. </a:t>
            </a:r>
          </a:p>
          <a:p>
            <a:r>
              <a:rPr lang="en-US" dirty="0"/>
              <a:t>3. Proper weight training and nutrition can lead to increased muscle growth, while improper techniques typically cause tears or tendon inflammation. </a:t>
            </a:r>
          </a:p>
        </p:txBody>
      </p:sp>
    </p:spTree>
    <p:extLst>
      <p:ext uri="{BB962C8B-B14F-4D97-AF65-F5344CB8AC3E}">
        <p14:creationId xmlns:p14="http://schemas.microsoft.com/office/powerpoint/2010/main" val="3129985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Terminology-Anatomical Planes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Transverse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</a:t>
            </a:r>
            <a:r>
              <a:rPr lang="en-US" sz="2800" b="1" u="sng" dirty="0">
                <a:solidFill>
                  <a:schemeClr val="bg1"/>
                </a:solidFill>
                <a:latin typeface="Rockwell" pitchFamily="18" charset="0"/>
              </a:rPr>
              <a:t>top &amp; bottom </a:t>
            </a:r>
            <a:r>
              <a:rPr lang="en-US" sz="2800" dirty="0">
                <a:latin typeface="Rockwell" pitchFamily="18" charset="0"/>
              </a:rPr>
              <a:t>parts</a:t>
            </a:r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1600" y="2228850"/>
            <a:ext cx="29718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Terminology-Anatomical Planes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Frontal/Coronal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front &amp; back parts</a:t>
            </a:r>
          </a:p>
          <a:p>
            <a:pPr lvl="1"/>
            <a:endParaRPr lang="en-US" dirty="0">
              <a:latin typeface="Rockwell" pitchFamily="18" charset="0"/>
            </a:endParaRPr>
          </a:p>
          <a:p>
            <a:pPr lvl="1">
              <a:buNone/>
            </a:pPr>
            <a:endParaRPr lang="en-US" sz="3600" dirty="0">
              <a:latin typeface="Rockwell" pitchFamily="18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Rockwell" pitchFamily="18" charset="0"/>
              </a:rPr>
              <a:t>Sagittal</a:t>
            </a:r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unequal left &amp; right parts</a:t>
            </a:r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Mid-</a:t>
            </a:r>
            <a:r>
              <a:rPr lang="en-US" sz="2800" dirty="0" err="1">
                <a:solidFill>
                  <a:schemeClr val="tx2"/>
                </a:solidFill>
                <a:latin typeface="Rockwell" pitchFamily="18" charset="0"/>
              </a:rPr>
              <a:t>Sagittal</a:t>
            </a:r>
            <a:r>
              <a:rPr lang="en-US" sz="2800" dirty="0">
                <a:solidFill>
                  <a:schemeClr val="tx2"/>
                </a:solidFill>
                <a:latin typeface="Rockwell" pitchFamily="18" charset="0"/>
              </a:rPr>
              <a:t>/Median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equal left &amp; right parts</a:t>
            </a:r>
          </a:p>
          <a:p>
            <a:pPr lvl="1">
              <a:buNone/>
            </a:pPr>
            <a:endParaRPr lang="en-US" sz="3600" dirty="0">
              <a:latin typeface="Rockwell" pitchFamily="18" charset="0"/>
            </a:endParaRPr>
          </a:p>
          <a:p>
            <a:r>
              <a:rPr lang="en-US" sz="3000" dirty="0">
                <a:solidFill>
                  <a:schemeClr val="tx2"/>
                </a:solidFill>
                <a:latin typeface="Rockwell" pitchFamily="18" charset="0"/>
              </a:rPr>
              <a:t>Transverse Plane</a:t>
            </a:r>
          </a:p>
          <a:p>
            <a:pPr lvl="1"/>
            <a:r>
              <a:rPr lang="en-US" sz="2800" dirty="0">
                <a:latin typeface="Rockwell" pitchFamily="18" charset="0"/>
              </a:rPr>
              <a:t>Divides the body into top &amp; bottom parts</a:t>
            </a:r>
            <a:endParaRPr lang="en-US" sz="2800" dirty="0">
              <a:solidFill>
                <a:schemeClr val="tx2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2B38-7516-4D06-B52B-A245AE94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170602"/>
            <a:ext cx="8079581" cy="1658198"/>
          </a:xfrm>
        </p:spPr>
        <p:txBody>
          <a:bodyPr/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Table Talk!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794B-3416-4D2B-83E1-718AA3041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876800" cy="473233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Together in your groups, come up with at least two body parts in each anatomical plane.</a:t>
            </a:r>
          </a:p>
          <a:p>
            <a:r>
              <a:rPr lang="en-US" sz="2800" dirty="0">
                <a:latin typeface="Rockwell" panose="02060603020205020403" pitchFamily="18" charset="0"/>
              </a:rPr>
              <a:t>After three minutes, each table will present their work, but listen closely! </a:t>
            </a:r>
          </a:p>
          <a:p>
            <a:r>
              <a:rPr lang="en-US" sz="2800" dirty="0">
                <a:latin typeface="Rockwell" panose="02060603020205020403" pitchFamily="18" charset="0"/>
              </a:rPr>
              <a:t>Try not to repeat any answers! You’ll have to QUIETLY change any answers as needed.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852F64-907B-4525-9AA5-F860316B3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0200" y="3444240"/>
            <a:ext cx="3535471" cy="2351088"/>
          </a:xfrm>
        </p:spPr>
      </p:pic>
    </p:spTree>
    <p:extLst>
      <p:ext uri="{BB962C8B-B14F-4D97-AF65-F5344CB8AC3E}">
        <p14:creationId xmlns:p14="http://schemas.microsoft.com/office/powerpoint/2010/main" val="2983151496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1906</TotalTime>
  <Words>1585</Words>
  <Application>Microsoft Office PowerPoint</Application>
  <PresentationFormat>On-screen Show (4:3)</PresentationFormat>
  <Paragraphs>354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Rockwell</vt:lpstr>
      <vt:lpstr>Rockwell Extra Bold</vt:lpstr>
      <vt:lpstr>Wingdings</vt:lpstr>
      <vt:lpstr>Wingdings 2</vt:lpstr>
      <vt:lpstr>Metropolitan</vt:lpstr>
      <vt:lpstr>Terminology</vt:lpstr>
      <vt:lpstr>BELLWORK</vt:lpstr>
      <vt:lpstr>Terminology-Anatomical Position</vt:lpstr>
      <vt:lpstr>Terminology-Anatomical Position</vt:lpstr>
      <vt:lpstr>Terminology-Anatomical Planes</vt:lpstr>
      <vt:lpstr>Terminology-Anatomical Planes</vt:lpstr>
      <vt:lpstr>Terminology-Anatomical Planes</vt:lpstr>
      <vt:lpstr>Terminology-Anatomical Planes</vt:lpstr>
      <vt:lpstr>Table Talk!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Terminology-Anatomical Directions</vt:lpstr>
      <vt:lpstr>Opposites that are partners!</vt:lpstr>
      <vt:lpstr>PowerPoint Presentation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Terminology-Anatomical Movement</vt:lpstr>
      <vt:lpstr>Opposites that are partners!</vt:lpstr>
      <vt:lpstr>Simon Says!</vt:lpstr>
      <vt:lpstr>Terminology Prefix, Suffix &amp; Root</vt:lpstr>
      <vt:lpstr>Terminology  Prefix Examples</vt:lpstr>
      <vt:lpstr>Terminology  Prefix Examples</vt:lpstr>
      <vt:lpstr>Terminology More Prefixes</vt:lpstr>
      <vt:lpstr>Terminology Root Examples</vt:lpstr>
      <vt:lpstr>Terminology Root Examples</vt:lpstr>
      <vt:lpstr>Terminology More Roots</vt:lpstr>
      <vt:lpstr>Terminology Suffix Examples</vt:lpstr>
      <vt:lpstr>Terminology Suffix Examples</vt:lpstr>
      <vt:lpstr>Terminology More Suffixes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Evaluation &amp; Assessment Athletic Injury Terminology</vt:lpstr>
      <vt:lpstr>WRAP IT UP!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Terminology</dc:title>
  <dc:creator>Basset Hounds</dc:creator>
  <cp:lastModifiedBy>Nicholson, Julia</cp:lastModifiedBy>
  <cp:revision>60</cp:revision>
  <dcterms:created xsi:type="dcterms:W3CDTF">2010-07-31T18:30:18Z</dcterms:created>
  <dcterms:modified xsi:type="dcterms:W3CDTF">2023-08-08T20:29:15Z</dcterms:modified>
</cp:coreProperties>
</file>